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 id="2147483672" r:id="rId2"/>
  </p:sldMasterIdLst>
  <p:notesMasterIdLst>
    <p:notesMasterId r:id="rId12"/>
  </p:notesMasterIdLst>
  <p:handoutMasterIdLst>
    <p:handoutMasterId r:id="rId13"/>
  </p:handoutMasterIdLst>
  <p:sldIdLst>
    <p:sldId id="256" r:id="rId3"/>
    <p:sldId id="257" r:id="rId4"/>
    <p:sldId id="268" r:id="rId5"/>
    <p:sldId id="258" r:id="rId6"/>
    <p:sldId id="259" r:id="rId7"/>
    <p:sldId id="261" r:id="rId8"/>
    <p:sldId id="269" r:id="rId9"/>
    <p:sldId id="267" r:id="rId10"/>
    <p:sldId id="270"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421"/>
  </p:normalViewPr>
  <p:slideViewPr>
    <p:cSldViewPr snapToGrid="0" snapToObjects="1">
      <p:cViewPr varScale="1">
        <p:scale>
          <a:sx n="69" d="100"/>
          <a:sy n="69" d="100"/>
        </p:scale>
        <p:origin x="756" y="66"/>
      </p:cViewPr>
      <p:guideLst/>
    </p:cSldViewPr>
  </p:slideViewPr>
  <p:notesTextViewPr>
    <p:cViewPr>
      <p:scale>
        <a:sx n="1" d="1"/>
        <a:sy n="1" d="1"/>
      </p:scale>
      <p:origin x="0" y="0"/>
    </p:cViewPr>
  </p:notesTextViewPr>
  <p:sorterViewPr>
    <p:cViewPr>
      <p:scale>
        <a:sx n="149" d="100"/>
        <a:sy n="149"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handoutMaster" Target="handoutMasters/handout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101491C-C5E1-AC47-838E-E45FD23D3761}" type="datetimeFigureOut">
              <a:rPr lang="en-US" smtClean="0"/>
              <a:t>9/12/2019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FC222D2E-D898-C04E-9B78-7A9C92162EA3}" type="slidenum">
              <a:rPr lang="en-US" smtClean="0"/>
              <a:t>‹#›</a:t>
            </a:fld>
            <a:endParaRPr lang="en-US"/>
          </a:p>
        </p:txBody>
      </p:sp>
    </p:spTree>
    <p:extLst>
      <p:ext uri="{BB962C8B-B14F-4D97-AF65-F5344CB8AC3E}">
        <p14:creationId xmlns:p14="http://schemas.microsoft.com/office/powerpoint/2010/main" val="24392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C41F82-1588-9B46-A23E-5062EE2158C2}" type="datetimeFigureOut">
              <a:rPr lang="en-US" smtClean="0"/>
              <a:t>9/12/2019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7EBB16B-AC84-7E48-9332-876FD7DBA47A}" type="slidenum">
              <a:rPr lang="en-US" smtClean="0"/>
              <a:t>‹#›</a:t>
            </a:fld>
            <a:endParaRPr lang="en-US"/>
          </a:p>
        </p:txBody>
      </p:sp>
    </p:spTree>
    <p:extLst>
      <p:ext uri="{BB962C8B-B14F-4D97-AF65-F5344CB8AC3E}">
        <p14:creationId xmlns:p14="http://schemas.microsoft.com/office/powerpoint/2010/main" val="14082701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1</a:t>
            </a:fld>
            <a:endParaRPr lang="en-US"/>
          </a:p>
        </p:txBody>
      </p:sp>
    </p:spTree>
    <p:extLst>
      <p:ext uri="{BB962C8B-B14F-4D97-AF65-F5344CB8AC3E}">
        <p14:creationId xmlns:p14="http://schemas.microsoft.com/office/powerpoint/2010/main" val="13788181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7EBB16B-AC84-7E48-9332-876FD7DBA47A}" type="slidenum">
              <a:rPr lang="en-US" smtClean="0"/>
              <a:t>2</a:t>
            </a:fld>
            <a:endParaRPr lang="en-US"/>
          </a:p>
        </p:txBody>
      </p:sp>
    </p:spTree>
    <p:extLst>
      <p:ext uri="{BB962C8B-B14F-4D97-AF65-F5344CB8AC3E}">
        <p14:creationId xmlns:p14="http://schemas.microsoft.com/office/powerpoint/2010/main" val="30027613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7EBB16B-AC84-7E48-9332-876FD7DBA47A}" type="slidenum">
              <a:rPr lang="en-US" smtClean="0"/>
              <a:t>4</a:t>
            </a:fld>
            <a:endParaRPr lang="en-US"/>
          </a:p>
        </p:txBody>
      </p:sp>
    </p:spTree>
    <p:extLst>
      <p:ext uri="{BB962C8B-B14F-4D97-AF65-F5344CB8AC3E}">
        <p14:creationId xmlns:p14="http://schemas.microsoft.com/office/powerpoint/2010/main" val="15439688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7EBB16B-AC84-7E48-9332-876FD7DBA47A}" type="slidenum">
              <a:rPr lang="en-US" smtClean="0"/>
              <a:t>5</a:t>
            </a:fld>
            <a:endParaRPr lang="en-US"/>
          </a:p>
        </p:txBody>
      </p:sp>
    </p:spTree>
    <p:extLst>
      <p:ext uri="{BB962C8B-B14F-4D97-AF65-F5344CB8AC3E}">
        <p14:creationId xmlns:p14="http://schemas.microsoft.com/office/powerpoint/2010/main" val="7881333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6</a:t>
            </a:fld>
            <a:endParaRPr lang="en-US"/>
          </a:p>
        </p:txBody>
      </p:sp>
    </p:spTree>
    <p:extLst>
      <p:ext uri="{BB962C8B-B14F-4D97-AF65-F5344CB8AC3E}">
        <p14:creationId xmlns:p14="http://schemas.microsoft.com/office/powerpoint/2010/main" val="2987837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7</a:t>
            </a:fld>
            <a:endParaRPr lang="en-US"/>
          </a:p>
        </p:txBody>
      </p:sp>
    </p:spTree>
    <p:extLst>
      <p:ext uri="{BB962C8B-B14F-4D97-AF65-F5344CB8AC3E}">
        <p14:creationId xmlns:p14="http://schemas.microsoft.com/office/powerpoint/2010/main" val="191868694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8</a:t>
            </a:fld>
            <a:endParaRPr lang="en-US"/>
          </a:p>
        </p:txBody>
      </p:sp>
    </p:spTree>
    <p:extLst>
      <p:ext uri="{BB962C8B-B14F-4D97-AF65-F5344CB8AC3E}">
        <p14:creationId xmlns:p14="http://schemas.microsoft.com/office/powerpoint/2010/main" val="10537170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637764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3064410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68976538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9470195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5977589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2062195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05313261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43965853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99730248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34599594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5611101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62426867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97704244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49235773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94888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648582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3401476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599675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293496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8222631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7202667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75625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AD32F9-7C98-B94D-A48C-08EEBE81C0EC}" type="datetimeFigureOut">
              <a:rPr lang="en-US" smtClean="0"/>
              <a:t>9/12/2019</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16375566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17AD32F9-7C98-B94D-A48C-08EEBE81C0EC}" type="datetimeFigureOut">
              <a:rPr lang="en-US" smtClean="0"/>
              <a:t>9/12/2019</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3EDD30EA-936D-1F49-B58A-17F918551747}" type="slidenum">
              <a:rPr lang="en-US" smtClean="0"/>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0208660"/>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Review </a:t>
            </a:r>
            <a:endParaRPr lang="en-US" b="1" dirty="0"/>
          </a:p>
        </p:txBody>
      </p:sp>
      <p:sp>
        <p:nvSpPr>
          <p:cNvPr id="3" name="Subtitle 2"/>
          <p:cNvSpPr>
            <a:spLocks noGrp="1"/>
          </p:cNvSpPr>
          <p:nvPr>
            <p:ph type="subTitle" idx="1"/>
          </p:nvPr>
        </p:nvSpPr>
        <p:spPr/>
        <p:txBody>
          <a:bodyPr>
            <a:normAutofit/>
          </a:bodyPr>
          <a:lstStyle/>
          <a:p>
            <a:r>
              <a:rPr lang="en-US" sz="4400" b="1" dirty="0" smtClean="0"/>
              <a:t>Reading Section</a:t>
            </a:r>
            <a:endParaRPr lang="en-US" sz="4400" b="1" dirty="0"/>
          </a:p>
        </p:txBody>
      </p:sp>
      <p:pic>
        <p:nvPicPr>
          <p:cNvPr id="4" name="Picture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8615680" y="387465"/>
            <a:ext cx="2540000" cy="1714500"/>
          </a:xfrm>
          <a:prstGeom prst="rect">
            <a:avLst/>
          </a:prstGeom>
        </p:spPr>
      </p:pic>
    </p:spTree>
    <p:extLst>
      <p:ext uri="{BB962C8B-B14F-4D97-AF65-F5344CB8AC3E}">
        <p14:creationId xmlns:p14="http://schemas.microsoft.com/office/powerpoint/2010/main" val="884093953"/>
      </p:ext>
    </p:extLst>
  </p:cSld>
  <p:clrMapOvr>
    <a:masterClrMapping/>
  </p:clrMapOvr>
  <mc:AlternateContent xmlns:mc="http://schemas.openxmlformats.org/markup-compatibility/2006" xmlns:p14="http://schemas.microsoft.com/office/powerpoint/2010/main">
    <mc:Choice Requires="p14">
      <p:transition spd="slow" p14:dur="800">
        <p14:flythrough/>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Exception</a:t>
            </a:r>
            <a:endParaRPr lang="en-US" b="1" dirty="0"/>
          </a:p>
        </p:txBody>
      </p:sp>
      <p:sp>
        <p:nvSpPr>
          <p:cNvPr id="3" name="Content Placeholder 2"/>
          <p:cNvSpPr>
            <a:spLocks noGrp="1"/>
          </p:cNvSpPr>
          <p:nvPr>
            <p:ph idx="1"/>
          </p:nvPr>
        </p:nvSpPr>
        <p:spPr>
          <a:xfrm>
            <a:off x="838200" y="1945177"/>
            <a:ext cx="10515600" cy="4231785"/>
          </a:xfrm>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3600" dirty="0" smtClean="0"/>
              <a:t>An </a:t>
            </a:r>
            <a:r>
              <a:rPr lang="en-US" sz="3600" i="1" dirty="0" smtClean="0"/>
              <a:t>exception</a:t>
            </a:r>
            <a:r>
              <a:rPr lang="en-US" sz="3600" dirty="0" smtClean="0"/>
              <a:t> question asks you to choose a statement that includes information </a:t>
            </a:r>
            <a:r>
              <a:rPr lang="en-US" sz="3600" i="1" dirty="0" smtClean="0"/>
              <a:t>not</a:t>
            </a:r>
            <a:r>
              <a:rPr lang="en-US" sz="3600" dirty="0" smtClean="0"/>
              <a:t> in the passage. </a:t>
            </a:r>
            <a:endParaRPr lang="en-US" sz="3600" dirty="0"/>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smtClean="0"/>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p:txBody>
      </p:sp>
    </p:spTree>
    <p:extLst>
      <p:ext uri="{BB962C8B-B14F-4D97-AF65-F5344CB8AC3E}">
        <p14:creationId xmlns:p14="http://schemas.microsoft.com/office/powerpoint/2010/main" val="2714664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007" y="365125"/>
            <a:ext cx="11770822" cy="1325563"/>
          </a:xfrm>
        </p:spPr>
        <p:txBody>
          <a:bodyPr/>
          <a:lstStyle/>
          <a:p>
            <a:r>
              <a:rPr lang="en-US" b="1" smtClean="0"/>
              <a:t>1  Look </a:t>
            </a:r>
            <a:r>
              <a:rPr lang="en-US" b="1" dirty="0" smtClean="0"/>
              <a:t>for the word EXCEPT or NOT in the question</a:t>
            </a:r>
            <a:endParaRPr lang="en-US" b="1" dirty="0"/>
          </a:p>
        </p:txBody>
      </p:sp>
      <p:sp>
        <p:nvSpPr>
          <p:cNvPr id="3" name="Content Placeholder 2"/>
          <p:cNvSpPr>
            <a:spLocks noGrp="1"/>
          </p:cNvSpPr>
          <p:nvPr>
            <p:ph idx="1"/>
          </p:nvPr>
        </p:nvSpPr>
        <p:spPr/>
        <p:txBody>
          <a:bodyPr/>
          <a:lstStyle/>
          <a:p>
            <a:pPr marL="0" lvl="0" indent="0">
              <a:lnSpc>
                <a:spcPct val="100000"/>
              </a:lnSpc>
              <a:spcBef>
                <a:spcPts val="0"/>
              </a:spcBef>
              <a:buNone/>
              <a:defRPr/>
            </a:pPr>
            <a:endParaRPr lang="en-US" dirty="0" smtClean="0"/>
          </a:p>
          <a:p>
            <a:pPr marL="0" lvl="0" indent="0">
              <a:lnSpc>
                <a:spcPct val="100000"/>
              </a:lnSpc>
              <a:spcBef>
                <a:spcPts val="0"/>
              </a:spcBef>
              <a:buNone/>
              <a:defRPr/>
            </a:pPr>
            <a:r>
              <a:rPr lang="en-US" sz="3600" dirty="0" smtClean="0"/>
              <a:t>The </a:t>
            </a:r>
            <a:r>
              <a:rPr lang="en-US" sz="3600" dirty="0"/>
              <a:t>passage mentions all of the following EXCEPT</a:t>
            </a:r>
          </a:p>
          <a:p>
            <a:pPr marL="0" lvl="0" indent="0">
              <a:lnSpc>
                <a:spcPct val="100000"/>
              </a:lnSpc>
              <a:spcBef>
                <a:spcPts val="0"/>
              </a:spcBef>
              <a:buNone/>
              <a:defRPr/>
            </a:pPr>
            <a:endParaRPr lang="en-US" sz="3600" dirty="0"/>
          </a:p>
          <a:p>
            <a:pPr marL="0" lvl="0" indent="0">
              <a:lnSpc>
                <a:spcPct val="100000"/>
              </a:lnSpc>
              <a:spcBef>
                <a:spcPts val="0"/>
              </a:spcBef>
              <a:buNone/>
              <a:defRPr/>
            </a:pPr>
            <a:r>
              <a:rPr lang="en-US" sz="3600" dirty="0"/>
              <a:t>What is NOT true of-------</a:t>
            </a:r>
          </a:p>
          <a:p>
            <a:endParaRPr lang="en-US" dirty="0"/>
          </a:p>
        </p:txBody>
      </p:sp>
    </p:spTree>
    <p:extLst>
      <p:ext uri="{BB962C8B-B14F-4D97-AF65-F5344CB8AC3E}">
        <p14:creationId xmlns:p14="http://schemas.microsoft.com/office/powerpoint/2010/main" val="1501821704"/>
      </p:ext>
    </p:extLst>
  </p:cSld>
  <p:clrMapOvr>
    <a:masterClrMapping/>
  </p:clrMapOvr>
  <p:transition spd="slow">
    <p:push dir="u"/>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2879" y="365125"/>
            <a:ext cx="11770823" cy="1325563"/>
          </a:xfrm>
        </p:spPr>
        <p:txBody>
          <a:bodyPr/>
          <a:lstStyle/>
          <a:p>
            <a:r>
              <a:rPr lang="en-US" b="1" dirty="0" smtClean="0"/>
              <a:t>2  Scan the passage for information in each choice </a:t>
            </a:r>
            <a:endParaRPr lang="en-US" b="1" dirty="0"/>
          </a:p>
        </p:txBody>
      </p:sp>
      <p:sp>
        <p:nvSpPr>
          <p:cNvPr id="3" name="Content Placeholder 2"/>
          <p:cNvSpPr>
            <a:spLocks noGrp="1"/>
          </p:cNvSpPr>
          <p:nvPr>
            <p:ph idx="1"/>
          </p:nvPr>
        </p:nvSpPr>
        <p:spPr>
          <a:xfrm>
            <a:off x="838200" y="1562793"/>
            <a:ext cx="10515600" cy="4630796"/>
          </a:xfrm>
        </p:spPr>
        <p:txBody>
          <a:bodyPr>
            <a:normAutofit/>
          </a:bodyPr>
          <a:lstStyle/>
          <a:p>
            <a:pPr marL="0" indent="0">
              <a:buNone/>
            </a:pPr>
            <a:r>
              <a:rPr lang="en-US" sz="3600" dirty="0" smtClean="0"/>
              <a:t>For most of the questions, the text on the right side of the screen will show you the part of the passage in which you will find the answer to the question. </a:t>
            </a:r>
          </a:p>
          <a:p>
            <a:pPr marL="0" indent="0">
              <a:buNone/>
            </a:pPr>
            <a:endParaRPr lang="en-US" sz="3600" dirty="0"/>
          </a:p>
          <a:p>
            <a:pPr marL="0" indent="0">
              <a:buNone/>
            </a:pPr>
            <a:r>
              <a:rPr lang="en-US" sz="3600" dirty="0" smtClean="0"/>
              <a:t>For Exception Questions, you will probably have to scroll through more than one paragraph in order to scan for the choices.</a:t>
            </a:r>
            <a:endParaRPr lang="en-US" sz="3600" dirty="0"/>
          </a:p>
        </p:txBody>
      </p:sp>
    </p:spTree>
    <p:extLst>
      <p:ext uri="{BB962C8B-B14F-4D97-AF65-F5344CB8AC3E}">
        <p14:creationId xmlns:p14="http://schemas.microsoft.com/office/powerpoint/2010/main" val="848822128"/>
      </p:ext>
    </p:extLst>
  </p:cSld>
  <p:clrMapOvr>
    <a:masterClrMapping/>
  </p:clrMapOvr>
  <p:transition spd="slow">
    <p:push dir="u"/>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509" y="1"/>
            <a:ext cx="11021291" cy="1690688"/>
          </a:xfrm>
        </p:spPr>
        <p:txBody>
          <a:bodyPr/>
          <a:lstStyle/>
          <a:p>
            <a:r>
              <a:rPr lang="en-US" b="1" dirty="0" smtClean="0"/>
              <a:t>3  Keep track of the choices as you find them</a:t>
            </a:r>
            <a:endParaRPr lang="en-US" b="1" dirty="0"/>
          </a:p>
        </p:txBody>
      </p:sp>
      <p:sp>
        <p:nvSpPr>
          <p:cNvPr id="4" name="Content Placeholder 3"/>
          <p:cNvSpPr>
            <a:spLocks noGrp="1"/>
          </p:cNvSpPr>
          <p:nvPr>
            <p:ph idx="1"/>
          </p:nvPr>
        </p:nvSpPr>
        <p:spPr>
          <a:xfrm>
            <a:off x="838200" y="1230284"/>
            <a:ext cx="10515600" cy="5286894"/>
          </a:xfrm>
          <a:ln>
            <a:noFill/>
          </a:ln>
        </p:spPr>
        <p:txBody>
          <a:bodyPr>
            <a:noAutofit/>
          </a:bodyPr>
          <a:lstStyle/>
          <a:p>
            <a:pPr marL="0" indent="0">
              <a:buNone/>
            </a:pPr>
            <a:r>
              <a:rPr lang="en-US" sz="3600" dirty="0" smtClean="0"/>
              <a:t>On your scratch paper, make a quick list of the choices in a row that corresponds to the order of the choices on the screen. Then make a check mark beside the choices as you find them in the passage. The remaining choice is the correct answer.</a:t>
            </a:r>
          </a:p>
          <a:p>
            <a:pPr marL="0" indent="0">
              <a:buNone/>
            </a:pPr>
            <a:r>
              <a:rPr lang="en-US" sz="3600" b="1" i="1" dirty="0" smtClean="0"/>
              <a:t>Note  Paper</a:t>
            </a:r>
          </a:p>
          <a:p>
            <a:pPr>
              <a:buFont typeface="Wingdings" charset="2"/>
              <a:buChar char="ü"/>
            </a:pPr>
            <a:r>
              <a:rPr lang="en-US" sz="3200" dirty="0" smtClean="0"/>
              <a:t>A </a:t>
            </a:r>
          </a:p>
          <a:p>
            <a:pPr>
              <a:buFont typeface="Wingdings" charset="2"/>
              <a:buChar char="ü"/>
            </a:pPr>
            <a:r>
              <a:rPr lang="en-US" sz="3200" dirty="0" smtClean="0"/>
              <a:t>B</a:t>
            </a:r>
          </a:p>
          <a:p>
            <a:pPr>
              <a:buFont typeface="Wingdings" charset="2"/>
              <a:buChar char="ü"/>
            </a:pPr>
            <a:r>
              <a:rPr lang="en-US" sz="3200" dirty="0" smtClean="0"/>
              <a:t>C</a:t>
            </a:r>
          </a:p>
          <a:p>
            <a:pPr marL="0" indent="0">
              <a:buNone/>
            </a:pPr>
            <a:r>
              <a:rPr lang="en-US" sz="3200" dirty="0" smtClean="0"/>
              <a:t>   D</a:t>
            </a:r>
            <a:endParaRPr lang="en-US" sz="3200" dirty="0"/>
          </a:p>
        </p:txBody>
      </p:sp>
    </p:spTree>
    <p:extLst>
      <p:ext uri="{BB962C8B-B14F-4D97-AF65-F5344CB8AC3E}">
        <p14:creationId xmlns:p14="http://schemas.microsoft.com/office/powerpoint/2010/main" val="1106012366"/>
      </p:ext>
    </p:extLst>
  </p:cSld>
  <p:clrMapOvr>
    <a:masterClrMapping/>
  </p:clrMapOvr>
  <p:transition spd="slow">
    <p:push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
            <a:ext cx="10515600" cy="1147155"/>
          </a:xfrm>
        </p:spPr>
        <p:txBody>
          <a:bodyPr/>
          <a:lstStyle/>
          <a:p>
            <a:r>
              <a:rPr lang="en-US" b="1" dirty="0" smtClean="0"/>
              <a:t>Question</a:t>
            </a:r>
            <a:endParaRPr lang="en-US" b="1" dirty="0"/>
          </a:p>
        </p:txBody>
      </p:sp>
      <p:sp>
        <p:nvSpPr>
          <p:cNvPr id="3" name="Content Placeholder 2"/>
          <p:cNvSpPr>
            <a:spLocks noGrp="1"/>
          </p:cNvSpPr>
          <p:nvPr>
            <p:ph idx="1"/>
          </p:nvPr>
        </p:nvSpPr>
        <p:spPr>
          <a:xfrm>
            <a:off x="838200" y="947651"/>
            <a:ext cx="10515600" cy="5685905"/>
          </a:xfrm>
          <a:ln>
            <a:noFill/>
          </a:ln>
        </p:spPr>
        <p:txBody>
          <a:bodyPr>
            <a:noAutofit/>
          </a:bodyPr>
          <a:lstStyle/>
          <a:p>
            <a:pPr marL="0" indent="0">
              <a:buNone/>
            </a:pPr>
            <a:endParaRPr lang="en-US" sz="3600" dirty="0" smtClean="0"/>
          </a:p>
          <a:p>
            <a:pPr marL="0" indent="0">
              <a:buNone/>
            </a:pPr>
            <a:r>
              <a:rPr lang="en-US" sz="3600" dirty="0" smtClean="0"/>
              <a:t>According to the passage, all of the following characteristics  describe producers EXCEPT</a:t>
            </a:r>
          </a:p>
          <a:p>
            <a:pPr>
              <a:buFont typeface="Courier New" charset="0"/>
              <a:buChar char="o"/>
            </a:pPr>
            <a:r>
              <a:rPr lang="en-US" sz="3600" dirty="0" smtClean="0"/>
              <a:t> Producers serve as food for consumers.</a:t>
            </a:r>
          </a:p>
          <a:p>
            <a:pPr>
              <a:buFont typeface="Courier New" charset="0"/>
              <a:buChar char="o"/>
            </a:pPr>
            <a:r>
              <a:rPr lang="en-US" sz="3600" dirty="0"/>
              <a:t> </a:t>
            </a:r>
            <a:r>
              <a:rPr lang="en-US" sz="3600" dirty="0" smtClean="0"/>
              <a:t>Producers make their own food.</a:t>
            </a:r>
          </a:p>
          <a:p>
            <a:pPr>
              <a:buFont typeface="Courier New" charset="0"/>
              <a:buChar char="o"/>
            </a:pPr>
            <a:r>
              <a:rPr lang="en-US" sz="3600" dirty="0"/>
              <a:t> </a:t>
            </a:r>
            <a:r>
              <a:rPr lang="en-US" sz="3600" dirty="0" smtClean="0"/>
              <a:t>Producers form the first tropic level.</a:t>
            </a:r>
          </a:p>
          <a:p>
            <a:pPr>
              <a:buFont typeface="Courier New" charset="0"/>
              <a:buChar char="o"/>
            </a:pPr>
            <a:r>
              <a:rPr lang="en-US" sz="3600" dirty="0"/>
              <a:t> </a:t>
            </a:r>
            <a:r>
              <a:rPr lang="en-US" sz="3600" dirty="0" smtClean="0"/>
              <a:t>Producers include bacteria and fungi.</a:t>
            </a:r>
            <a:endParaRPr lang="en-US" sz="3600" dirty="0"/>
          </a:p>
        </p:txBody>
      </p:sp>
    </p:spTree>
    <p:extLst>
      <p:ext uri="{BB962C8B-B14F-4D97-AF65-F5344CB8AC3E}">
        <p14:creationId xmlns:p14="http://schemas.microsoft.com/office/powerpoint/2010/main" val="1834943675"/>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
            <a:ext cx="10515600" cy="1147155"/>
          </a:xfrm>
        </p:spPr>
        <p:txBody>
          <a:bodyPr/>
          <a:lstStyle/>
          <a:p>
            <a:r>
              <a:rPr lang="en-US" b="1" dirty="0" smtClean="0"/>
              <a:t>Answer</a:t>
            </a:r>
            <a:endParaRPr lang="en-US" b="1" dirty="0"/>
          </a:p>
        </p:txBody>
      </p:sp>
      <p:sp>
        <p:nvSpPr>
          <p:cNvPr id="3" name="Content Placeholder 2"/>
          <p:cNvSpPr>
            <a:spLocks noGrp="1"/>
          </p:cNvSpPr>
          <p:nvPr>
            <p:ph idx="1"/>
          </p:nvPr>
        </p:nvSpPr>
        <p:spPr>
          <a:xfrm>
            <a:off x="838200" y="947651"/>
            <a:ext cx="10515600" cy="5685905"/>
          </a:xfrm>
          <a:ln>
            <a:noFill/>
          </a:ln>
        </p:spPr>
        <p:txBody>
          <a:bodyPr>
            <a:noAutofit/>
          </a:bodyPr>
          <a:lstStyle/>
          <a:p>
            <a:pPr marL="0" indent="0">
              <a:buNone/>
            </a:pPr>
            <a:endParaRPr lang="en-US" sz="3600" dirty="0" smtClean="0"/>
          </a:p>
          <a:p>
            <a:pPr marL="0" indent="0">
              <a:buNone/>
            </a:pPr>
            <a:r>
              <a:rPr lang="en-US" sz="3600" dirty="0" smtClean="0"/>
              <a:t>According to the passage, all of the following characteristics  describe producers EXCEPT</a:t>
            </a:r>
          </a:p>
          <a:p>
            <a:pPr>
              <a:buFont typeface="Courier New" charset="0"/>
              <a:buChar char="o"/>
            </a:pPr>
            <a:r>
              <a:rPr lang="en-US" sz="3600" dirty="0" smtClean="0"/>
              <a:t> Producers serve as food for consumers.</a:t>
            </a:r>
          </a:p>
          <a:p>
            <a:pPr>
              <a:buFont typeface="Courier New" charset="0"/>
              <a:buChar char="o"/>
            </a:pPr>
            <a:r>
              <a:rPr lang="en-US" sz="3600" dirty="0"/>
              <a:t> </a:t>
            </a:r>
            <a:r>
              <a:rPr lang="en-US" sz="3600" dirty="0" smtClean="0"/>
              <a:t>Producers make their own food.</a:t>
            </a:r>
          </a:p>
          <a:p>
            <a:pPr>
              <a:buFont typeface="Courier New" charset="0"/>
              <a:buChar char="o"/>
            </a:pPr>
            <a:r>
              <a:rPr lang="en-US" sz="3600" dirty="0"/>
              <a:t> </a:t>
            </a:r>
            <a:r>
              <a:rPr lang="en-US" sz="3600" dirty="0" smtClean="0"/>
              <a:t>Producers form the first tropic level.</a:t>
            </a:r>
          </a:p>
          <a:p>
            <a:pPr>
              <a:buFont typeface="Courier New" charset="0"/>
              <a:buChar char="o"/>
            </a:pPr>
            <a:r>
              <a:rPr lang="en-US" sz="3600" dirty="0"/>
              <a:t> </a:t>
            </a:r>
            <a:r>
              <a:rPr lang="en-US" sz="3600" dirty="0" smtClean="0"/>
              <a:t>Producers include bacteria and fungi.</a:t>
            </a:r>
            <a:endParaRPr lang="en-US" sz="3600" dirty="0"/>
          </a:p>
          <a:p>
            <a:pPr marL="0" indent="0">
              <a:buNone/>
            </a:pPr>
            <a:endParaRPr lang="en-US" sz="3200" dirty="0" smtClean="0"/>
          </a:p>
        </p:txBody>
      </p:sp>
      <p:sp>
        <p:nvSpPr>
          <p:cNvPr id="4" name="Oval 3"/>
          <p:cNvSpPr/>
          <p:nvPr/>
        </p:nvSpPr>
        <p:spPr>
          <a:xfrm>
            <a:off x="962890" y="4786746"/>
            <a:ext cx="235527" cy="166255"/>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Tree>
    <p:extLst>
      <p:ext uri="{BB962C8B-B14F-4D97-AF65-F5344CB8AC3E}">
        <p14:creationId xmlns:p14="http://schemas.microsoft.com/office/powerpoint/2010/main" val="142900150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98517" y="1"/>
            <a:ext cx="10755283" cy="1147155"/>
          </a:xfrm>
        </p:spPr>
        <p:txBody>
          <a:bodyPr/>
          <a:lstStyle/>
          <a:p>
            <a:r>
              <a:rPr lang="en-US" b="1" dirty="0" smtClean="0"/>
              <a:t>Explanation</a:t>
            </a:r>
            <a:endParaRPr lang="en-US" b="1" dirty="0"/>
          </a:p>
        </p:txBody>
      </p:sp>
      <p:sp>
        <p:nvSpPr>
          <p:cNvPr id="3" name="Content Placeholder 2"/>
          <p:cNvSpPr>
            <a:spLocks noGrp="1"/>
          </p:cNvSpPr>
          <p:nvPr>
            <p:ph idx="1"/>
          </p:nvPr>
        </p:nvSpPr>
        <p:spPr>
          <a:xfrm>
            <a:off x="598517" y="947651"/>
            <a:ext cx="11188930" cy="5685905"/>
          </a:xfrm>
          <a:ln>
            <a:noFill/>
          </a:ln>
        </p:spPr>
        <p:txBody>
          <a:bodyPr>
            <a:noAutofit/>
          </a:bodyPr>
          <a:lstStyle/>
          <a:p>
            <a:pPr>
              <a:buFont typeface="Wingdings" charset="2"/>
              <a:buChar char="ü"/>
            </a:pPr>
            <a:endParaRPr lang="en-US" sz="3600" smtClean="0"/>
          </a:p>
          <a:p>
            <a:pPr>
              <a:buFont typeface="Wingdings" charset="2"/>
              <a:buChar char="ü"/>
            </a:pPr>
            <a:r>
              <a:rPr lang="en-US" sz="3600" smtClean="0"/>
              <a:t>A  </a:t>
            </a:r>
            <a:r>
              <a:rPr lang="en-US" sz="3600" dirty="0" smtClean="0"/>
              <a:t>Paragraph 2, sentence 1.</a:t>
            </a:r>
          </a:p>
          <a:p>
            <a:pPr>
              <a:buFont typeface="Wingdings" charset="2"/>
              <a:buChar char="ü"/>
            </a:pPr>
            <a:r>
              <a:rPr lang="en-US" sz="3600" dirty="0" smtClean="0"/>
              <a:t>B  Paragraph 1, sentence 5.</a:t>
            </a:r>
          </a:p>
          <a:p>
            <a:pPr>
              <a:buFont typeface="Wingdings" charset="2"/>
              <a:buChar char="ü"/>
            </a:pPr>
            <a:r>
              <a:rPr lang="en-US" sz="3600" dirty="0" smtClean="0"/>
              <a:t>C  Paragraph 1, sentences 5, 6.</a:t>
            </a:r>
          </a:p>
          <a:p>
            <a:pPr marL="0" indent="0">
              <a:buNone/>
            </a:pPr>
            <a:r>
              <a:rPr lang="en-US" sz="3600" dirty="0"/>
              <a:t> </a:t>
            </a:r>
            <a:r>
              <a:rPr lang="en-US" sz="3600" dirty="0" smtClean="0"/>
              <a:t>  D  Contradicts the definition of </a:t>
            </a:r>
            <a:r>
              <a:rPr lang="en-US" sz="3600" i="1" dirty="0" smtClean="0"/>
              <a:t>producers</a:t>
            </a:r>
            <a:r>
              <a:rPr lang="en-US" sz="3600" dirty="0" smtClean="0"/>
              <a:t>. </a:t>
            </a:r>
            <a:r>
              <a:rPr lang="en-US" sz="3600" i="1" dirty="0" smtClean="0"/>
              <a:t>Bacteria </a:t>
            </a:r>
            <a:r>
              <a:rPr lang="en-US" sz="3600" dirty="0" smtClean="0"/>
              <a:t>and</a:t>
            </a:r>
            <a:r>
              <a:rPr lang="en-US" sz="3600" i="1" dirty="0" smtClean="0"/>
              <a:t>      	fungi </a:t>
            </a:r>
            <a:r>
              <a:rPr lang="en-US" sz="3600" dirty="0" smtClean="0"/>
              <a:t>are</a:t>
            </a:r>
            <a:r>
              <a:rPr lang="en-US" sz="3600" i="1" dirty="0" smtClean="0"/>
              <a:t> decomposers</a:t>
            </a:r>
            <a:r>
              <a:rPr lang="en-US" sz="3600" dirty="0" smtClean="0"/>
              <a:t>, according to Paragraph 3.</a:t>
            </a:r>
          </a:p>
        </p:txBody>
      </p:sp>
    </p:spTree>
    <p:extLst>
      <p:ext uri="{BB962C8B-B14F-4D97-AF65-F5344CB8AC3E}">
        <p14:creationId xmlns:p14="http://schemas.microsoft.com/office/powerpoint/2010/main" val="1173659250"/>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pic>
        <p:nvPicPr>
          <p:cNvPr id="4"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4826000" y="3144044"/>
            <a:ext cx="2540000" cy="1714500"/>
          </a:xfrm>
        </p:spPr>
      </p:pic>
    </p:spTree>
    <p:extLst>
      <p:ext uri="{BB962C8B-B14F-4D97-AF65-F5344CB8AC3E}">
        <p14:creationId xmlns:p14="http://schemas.microsoft.com/office/powerpoint/2010/main" val="637584637"/>
      </p:ext>
    </p:extLst>
  </p:cSld>
  <p:clrMapOvr>
    <a:masterClrMapping/>
  </p:clrMapOvr>
  <p:transition spd="slow">
    <p:wheel spokes="1"/>
  </p:transition>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Retrospect">
  <a:themeElements>
    <a:clrScheme name="Retrospect">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6B9F25"/>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D26EA377-59BD-4C9C-9D94-EE8416EE4C79}"/>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1469</TotalTime>
  <Words>309</Words>
  <Application>Microsoft Office PowerPoint</Application>
  <PresentationFormat>Widescreen</PresentationFormat>
  <Paragraphs>48</Paragraphs>
  <Slides>9</Slides>
  <Notes>7</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9</vt:i4>
      </vt:variant>
    </vt:vector>
  </HeadingPairs>
  <TitlesOfParts>
    <vt:vector size="16" baseType="lpstr">
      <vt:lpstr>Arial</vt:lpstr>
      <vt:lpstr>Calibri</vt:lpstr>
      <vt:lpstr>Calibri Light</vt:lpstr>
      <vt:lpstr>Courier New</vt:lpstr>
      <vt:lpstr>Wingdings</vt:lpstr>
      <vt:lpstr>Office Theme</vt:lpstr>
      <vt:lpstr>Retrospect</vt:lpstr>
      <vt:lpstr>Review </vt:lpstr>
      <vt:lpstr>Exception</vt:lpstr>
      <vt:lpstr>1  Look for the word EXCEPT or NOT in the question</vt:lpstr>
      <vt:lpstr>2  Scan the passage for information in each choice </vt:lpstr>
      <vt:lpstr>3  Keep track of the choices as you find them</vt:lpstr>
      <vt:lpstr>Question</vt:lpstr>
      <vt:lpstr>Answer</vt:lpstr>
      <vt:lpstr>Explanation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Review</dc:title>
  <dc:creator>Pamela Sharpe</dc:creator>
  <cp:lastModifiedBy>KGirardi</cp:lastModifiedBy>
  <cp:revision>56</cp:revision>
  <cp:lastPrinted>2017-10-11T19:17:51Z</cp:lastPrinted>
  <dcterms:created xsi:type="dcterms:W3CDTF">2017-10-11T17:59:39Z</dcterms:created>
  <dcterms:modified xsi:type="dcterms:W3CDTF">2019-09-12T14:46:09Z</dcterms:modified>
</cp:coreProperties>
</file>

<file path=docProps/thumbnail.jpeg>
</file>